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73" r:id="rId2"/>
    <p:sldId id="274" r:id="rId3"/>
    <p:sldId id="275" r:id="rId4"/>
    <p:sldId id="276" r:id="rId5"/>
    <p:sldId id="277" r:id="rId6"/>
    <p:sldId id="27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6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81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-55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614493"/>
            <a:ext cx="82219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656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  <a:sym typeface="+mn-ea"/>
              </a:rPr>
              <a:t>Technology, Organization and Management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663507" y="1846725"/>
            <a:ext cx="10086340" cy="3794760"/>
          </a:xfrm>
          <a:prstGeom prst="roundRect">
            <a:avLst>
              <a:gd name="adj" fmla="val 3348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516916" y="1957983"/>
            <a:ext cx="8354695" cy="304482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Concept of Technology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Approaches to Technology and Organization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Social Networking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Use of Technology in People Management</a:t>
            </a:r>
          </a:p>
        </p:txBody>
      </p:sp>
      <p:sp>
        <p:nvSpPr>
          <p:cNvPr id="7" name="Text 5"/>
          <p:cNvSpPr/>
          <p:nvPr/>
        </p:nvSpPr>
        <p:spPr>
          <a:xfrm>
            <a:off x="2570559" y="3288744"/>
            <a:ext cx="4411385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8" name="Rectangle 17"/>
          <p:cNvSpPr/>
          <p:nvPr/>
        </p:nvSpPr>
        <p:spPr>
          <a:xfrm>
            <a:off x="8504042" y="6179344"/>
            <a:ext cx="6375395" cy="142763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ora" pitchFamily="34" charset="0"/>
              </a:rPr>
              <a:t>Santosh Bhandari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Lora" pitchFamily="34" charset="0"/>
              </a:rPr>
              <a:t>Roshan Bhandari</a:t>
            </a:r>
          </a:p>
          <a:p>
            <a:pPr algn="ctr">
              <a:lnSpc>
                <a:spcPct val="150000"/>
              </a:lnSpc>
            </a:pPr>
            <a:r>
              <a:rPr lang="en-US" sz="2000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Lora" pitchFamily="34" charset="0"/>
              </a:rPr>
              <a:t>Nayan Pathak</a:t>
            </a:r>
            <a:endParaRPr lang="en-US" sz="2000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858447"/>
            <a:ext cx="706374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 of Social Networking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4490799" y="2886075"/>
            <a:ext cx="4542115" cy="1982748"/>
          </a:xfrm>
          <a:prstGeom prst="roundRect">
            <a:avLst>
              <a:gd name="adj" fmla="val 3362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712970" y="3108246"/>
            <a:ext cx="4097774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Online Social Networking Platforms</a:t>
            </a:r>
            <a:endParaRPr lang="en-US" sz="2185" dirty="0"/>
          </a:p>
        </p:txBody>
      </p:sp>
      <p:sp>
        <p:nvSpPr>
          <p:cNvPr id="8" name="Text 5"/>
          <p:cNvSpPr/>
          <p:nvPr/>
        </p:nvSpPr>
        <p:spPr>
          <a:xfrm>
            <a:off x="4712970" y="3935849"/>
            <a:ext cx="409777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Examples include LinkedIn, Facebook, Instagram, and Twitter.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255085" y="2886075"/>
            <a:ext cx="4542115" cy="1982748"/>
          </a:xfrm>
          <a:prstGeom prst="roundRect">
            <a:avLst>
              <a:gd name="adj" fmla="val 3362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477256" y="3108246"/>
            <a:ext cx="4097774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Offline Social Networking Events</a:t>
            </a:r>
            <a:endParaRPr lang="en-US" sz="2185" dirty="0"/>
          </a:p>
        </p:txBody>
      </p:sp>
      <p:sp>
        <p:nvSpPr>
          <p:cNvPr id="11" name="Text 8"/>
          <p:cNvSpPr/>
          <p:nvPr/>
        </p:nvSpPr>
        <p:spPr>
          <a:xfrm>
            <a:off x="9477256" y="3935849"/>
            <a:ext cx="4097774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Examples include conferences, meetups, and networking events.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090993"/>
            <a:ext cx="9306401" cy="1280160"/>
          </a:xfrm>
          <a:prstGeom prst="roundRect">
            <a:avLst>
              <a:gd name="adj" fmla="val 5207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4712970" y="5313164"/>
            <a:ext cx="32537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Professional Associations</a:t>
            </a:r>
            <a:endParaRPr lang="en-US" sz="2185" dirty="0"/>
          </a:p>
        </p:txBody>
      </p:sp>
      <p:sp>
        <p:nvSpPr>
          <p:cNvPr id="14" name="Text 11"/>
          <p:cNvSpPr/>
          <p:nvPr/>
        </p:nvSpPr>
        <p:spPr>
          <a:xfrm>
            <a:off x="4712970" y="5793581"/>
            <a:ext cx="886206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Examples include trade groups and industry associations.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971800" y="534352"/>
            <a:ext cx="8686800" cy="121443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4780"/>
              </a:lnSpc>
              <a:buNone/>
            </a:pPr>
            <a:r>
              <a:rPr lang="en-US" sz="38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Case Study: Use of Social Networking in Mechi Campus</a:t>
            </a:r>
            <a:endParaRPr lang="en-US" sz="382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450" y="2040255"/>
            <a:ext cx="7043380" cy="481631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71800" y="7075170"/>
            <a:ext cx="8686800" cy="62174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3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Background: Mechi Campus, an educational institution, recognized the pivotal role of social networking in improving student engagement, fostering community spirit, and enhancing communication.</a:t>
            </a:r>
            <a:endParaRPr lang="en-US" sz="153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445937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062055" y="302933"/>
            <a:ext cx="8647362" cy="219439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 2"/>
          <p:cNvSpPr/>
          <p:nvPr/>
        </p:nvSpPr>
        <p:spPr>
          <a:xfrm>
            <a:off x="3838456" y="2371844"/>
            <a:ext cx="1555313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1915"/>
              </a:lnSpc>
              <a:buNone/>
            </a:pPr>
            <a:endParaRPr lang="en-US" sz="1530" dirty="0"/>
          </a:p>
        </p:txBody>
      </p:sp>
      <p:sp>
        <p:nvSpPr>
          <p:cNvPr id="6" name="Shape 3"/>
          <p:cNvSpPr/>
          <p:nvPr/>
        </p:nvSpPr>
        <p:spPr>
          <a:xfrm>
            <a:off x="4062055" y="2789753"/>
            <a:ext cx="19407" cy="5228511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896737" y="2935486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029730" y="2964537"/>
            <a:ext cx="8382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1835" dirty="0"/>
          </a:p>
        </p:txBody>
      </p:sp>
      <p:sp>
        <p:nvSpPr>
          <p:cNvPr id="9" name="Text 6"/>
          <p:cNvSpPr/>
          <p:nvPr/>
        </p:nvSpPr>
        <p:spPr>
          <a:xfrm>
            <a:off x="4382691" y="2945249"/>
            <a:ext cx="243840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Media Presence</a:t>
            </a:r>
            <a:endParaRPr lang="en-US" sz="1835" dirty="0"/>
          </a:p>
        </p:txBody>
      </p:sp>
      <p:sp>
        <p:nvSpPr>
          <p:cNvPr id="10" name="Text 7"/>
          <p:cNvSpPr/>
          <p:nvPr/>
        </p:nvSpPr>
        <p:spPr>
          <a:xfrm>
            <a:off x="4382691" y="3330178"/>
            <a:ext cx="6409253" cy="48601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153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Mechi </a:t>
            </a:r>
            <a:r>
              <a:rPr lang="en-US" sz="153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Campus </a:t>
            </a:r>
            <a:r>
              <a:rPr lang="en-US" sz="153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established a social media presence on platforms like Facebook.</a:t>
            </a:r>
            <a:endParaRPr lang="en-US" sz="1530" dirty="0"/>
          </a:p>
        </p:txBody>
      </p:sp>
      <p:sp>
        <p:nvSpPr>
          <p:cNvPr id="11" name="Shape 8"/>
          <p:cNvSpPr/>
          <p:nvPr/>
        </p:nvSpPr>
        <p:spPr>
          <a:xfrm>
            <a:off x="3896737" y="4272915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010680" y="4301966"/>
            <a:ext cx="12192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1835" dirty="0"/>
          </a:p>
        </p:txBody>
      </p:sp>
      <p:sp>
        <p:nvSpPr>
          <p:cNvPr id="13" name="Text 10"/>
          <p:cNvSpPr/>
          <p:nvPr/>
        </p:nvSpPr>
        <p:spPr>
          <a:xfrm>
            <a:off x="4382691" y="4282678"/>
            <a:ext cx="335280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Collaborative Event Promotion</a:t>
            </a:r>
            <a:endParaRPr lang="en-US" sz="1835" dirty="0"/>
          </a:p>
        </p:txBody>
      </p:sp>
      <p:sp>
        <p:nvSpPr>
          <p:cNvPr id="14" name="Text 11"/>
          <p:cNvSpPr/>
          <p:nvPr/>
        </p:nvSpPr>
        <p:spPr>
          <a:xfrm>
            <a:off x="4382691" y="4667607"/>
            <a:ext cx="6409253" cy="4974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MMC promote various events, workshops, and activities through shared content on social media platforms.</a:t>
            </a:r>
            <a:endParaRPr lang="en-US" sz="1225" dirty="0"/>
          </a:p>
        </p:txBody>
      </p:sp>
      <p:sp>
        <p:nvSpPr>
          <p:cNvPr id="15" name="Shape 12"/>
          <p:cNvSpPr/>
          <p:nvPr/>
        </p:nvSpPr>
        <p:spPr>
          <a:xfrm>
            <a:off x="3896737" y="5621774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4006870" y="5650825"/>
            <a:ext cx="12954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1835" dirty="0"/>
          </a:p>
        </p:txBody>
      </p:sp>
      <p:sp>
        <p:nvSpPr>
          <p:cNvPr id="17" name="Text 14"/>
          <p:cNvSpPr/>
          <p:nvPr/>
        </p:nvSpPr>
        <p:spPr>
          <a:xfrm>
            <a:off x="4382691" y="5631537"/>
            <a:ext cx="294894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Campus Student Spotlights</a:t>
            </a:r>
            <a:endParaRPr lang="en-US" sz="1835" dirty="0"/>
          </a:p>
        </p:txBody>
      </p:sp>
      <p:sp>
        <p:nvSpPr>
          <p:cNvPr id="18" name="Text 15"/>
          <p:cNvSpPr/>
          <p:nvPr/>
        </p:nvSpPr>
        <p:spPr>
          <a:xfrm>
            <a:off x="4382691" y="6016466"/>
            <a:ext cx="6409253" cy="4974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Featuring student spotlights that showcase achievements and contributions from students across different campuses, fostering a sense of unity and pride.</a:t>
            </a:r>
            <a:endParaRPr lang="en-US" sz="1225" dirty="0"/>
          </a:p>
        </p:txBody>
      </p:sp>
      <p:sp>
        <p:nvSpPr>
          <p:cNvPr id="19" name="Shape 16"/>
          <p:cNvSpPr/>
          <p:nvPr/>
        </p:nvSpPr>
        <p:spPr>
          <a:xfrm>
            <a:off x="3896737" y="6970633"/>
            <a:ext cx="349925" cy="349925"/>
          </a:xfrm>
          <a:prstGeom prst="roundRect">
            <a:avLst>
              <a:gd name="adj" fmla="val 13335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4006870" y="6999684"/>
            <a:ext cx="12954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1835" dirty="0"/>
          </a:p>
        </p:txBody>
      </p:sp>
      <p:sp>
        <p:nvSpPr>
          <p:cNvPr id="21" name="Text 18"/>
          <p:cNvSpPr/>
          <p:nvPr/>
        </p:nvSpPr>
        <p:spPr>
          <a:xfrm>
            <a:off x="4382691" y="6980396"/>
            <a:ext cx="3208020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295"/>
              </a:lnSpc>
              <a:buNone/>
            </a:pPr>
            <a:r>
              <a:rPr lang="en-US" sz="183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Announcements and Updates</a:t>
            </a:r>
            <a:endParaRPr lang="en-US" sz="1835" dirty="0"/>
          </a:p>
        </p:txBody>
      </p:sp>
      <p:sp>
        <p:nvSpPr>
          <p:cNvPr id="22" name="Text 19"/>
          <p:cNvSpPr/>
          <p:nvPr/>
        </p:nvSpPr>
        <p:spPr>
          <a:xfrm>
            <a:off x="4382691" y="7365325"/>
            <a:ext cx="6409253" cy="49744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122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a unified approach to disseminating important announcements, updates, and emergency information through social media channels.</a:t>
            </a:r>
            <a:endParaRPr lang="en-US" sz="122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333911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Outcomes of Mechi </a:t>
            </a:r>
            <a:r>
              <a:rPr lang="en-US" sz="4375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Campus </a:t>
            </a: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Networking Strategy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703790" y="2123331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Enhanced Student Engagement: Students  interacted and supported each other's activities on social media, fostering a sense of unity.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703790" y="2933972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Inter-Campus Event Attendance: Cross-promotion of events led to higher attendance, creating a stronger </a:t>
            </a: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campus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community.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703790" y="3796480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Inter-Campus Communication: Social media facilitated the exchange of ideas, experiences, and information among students from different campuses.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703790" y="4676060"/>
            <a:ext cx="9578102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Diverse Community Building: Featuring students from multiple faculty built a diverse and inclusive online community.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703790" y="5537577"/>
            <a:ext cx="9578102" cy="121791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Data-Driven Decision Making: Polls and surveys provided insights for informed decision making across </a:t>
            </a: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campuses</a:t>
            </a: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college popularity.</a:t>
            </a:r>
          </a:p>
        </p:txBody>
      </p:sp>
      <p:sp>
        <p:nvSpPr>
          <p:cNvPr id="10" name="Text 8"/>
          <p:cNvSpPr/>
          <p:nvPr/>
        </p:nvSpPr>
        <p:spPr>
          <a:xfrm>
            <a:off x="2348389" y="6755487"/>
            <a:ext cx="9933503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conclusion, Mechi </a:t>
            </a: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campus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strategic use of social networking significantly contributed to improved student engagement, communication, and community building.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695926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Risks of Social Networking in Business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348389" y="3640098"/>
            <a:ext cx="2949416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 and Security Concerns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348389" y="4556641"/>
            <a:ext cx="2949416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can expose sensitive business information or personal data of employees, increasing the risk of cyber-attacks.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640098"/>
            <a:ext cx="2949416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Reputation Management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5847398" y="4556641"/>
            <a:ext cx="2949416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Negative comments, feedback, or reviews can hamper brand reputation and undermine the trust of customers.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640098"/>
            <a:ext cx="2796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 Overload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9346406" y="4209455"/>
            <a:ext cx="2949416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 the overwhelming amount of social media content, it can be challenging to focus on important messages and information.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79407" y="694849"/>
            <a:ext cx="8729186" cy="122039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Implementing Social Networking in Business</a:t>
            </a:r>
            <a:endParaRPr lang="en-US" sz="3845" dirty="0"/>
          </a:p>
        </p:txBody>
      </p:sp>
      <p:sp>
        <p:nvSpPr>
          <p:cNvPr id="6" name="Shape 3"/>
          <p:cNvSpPr/>
          <p:nvPr/>
        </p:nvSpPr>
        <p:spPr>
          <a:xfrm>
            <a:off x="5060037" y="2208014"/>
            <a:ext cx="24289" cy="5326737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5291792" y="2567940"/>
            <a:ext cx="683300" cy="24289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852571" y="2360533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018782" y="2397085"/>
            <a:ext cx="106680" cy="3661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85"/>
              </a:lnSpc>
              <a:buNone/>
            </a:pPr>
            <a:r>
              <a:rPr lang="en-US" sz="230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5" dirty="0"/>
          </a:p>
        </p:txBody>
      </p:sp>
      <p:sp>
        <p:nvSpPr>
          <p:cNvPr id="10" name="Text 7"/>
          <p:cNvSpPr/>
          <p:nvPr/>
        </p:nvSpPr>
        <p:spPr>
          <a:xfrm>
            <a:off x="6146006" y="2403158"/>
            <a:ext cx="3977640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Developing a Social Media Strategy</a:t>
            </a:r>
            <a:endParaRPr lang="en-US" sz="1920" dirty="0"/>
          </a:p>
        </p:txBody>
      </p:sp>
      <p:sp>
        <p:nvSpPr>
          <p:cNvPr id="11" name="Text 8"/>
          <p:cNvSpPr/>
          <p:nvPr/>
        </p:nvSpPr>
        <p:spPr>
          <a:xfrm>
            <a:off x="6146006" y="2825234"/>
            <a:ext cx="7362587" cy="9372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your business goals, identify your target audience, and choose the right social networking platforms. Develop a comprehensive plan for content, promotion, and engagement.</a:t>
            </a:r>
            <a:endParaRPr lang="en-US" sz="1535" dirty="0"/>
          </a:p>
        </p:txBody>
      </p:sp>
      <p:sp>
        <p:nvSpPr>
          <p:cNvPr id="12" name="Shape 9"/>
          <p:cNvSpPr/>
          <p:nvPr/>
        </p:nvSpPr>
        <p:spPr>
          <a:xfrm>
            <a:off x="5291792" y="4512707"/>
            <a:ext cx="683300" cy="24289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4852571" y="4305300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92112" y="4341852"/>
            <a:ext cx="160020" cy="3661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85"/>
              </a:lnSpc>
              <a:buNone/>
            </a:pPr>
            <a:r>
              <a:rPr lang="en-US" sz="230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5" dirty="0"/>
          </a:p>
        </p:txBody>
      </p:sp>
      <p:sp>
        <p:nvSpPr>
          <p:cNvPr id="15" name="Text 12"/>
          <p:cNvSpPr/>
          <p:nvPr/>
        </p:nvSpPr>
        <p:spPr>
          <a:xfrm>
            <a:off x="6146006" y="4347924"/>
            <a:ext cx="5463540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Choosing the Right Social Networking Platforms</a:t>
            </a:r>
            <a:endParaRPr lang="en-US" sz="1920" dirty="0"/>
          </a:p>
        </p:txBody>
      </p:sp>
      <p:sp>
        <p:nvSpPr>
          <p:cNvPr id="16" name="Text 13"/>
          <p:cNvSpPr/>
          <p:nvPr/>
        </p:nvSpPr>
        <p:spPr>
          <a:xfrm>
            <a:off x="6146006" y="4770001"/>
            <a:ext cx="7362587" cy="6248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Identify the social media platforms that are relevant to your business and your goals. Focus on quality content, measurable results, and engagement with your followers.</a:t>
            </a:r>
            <a:endParaRPr lang="en-US" sz="1535" dirty="0"/>
          </a:p>
        </p:txBody>
      </p:sp>
      <p:sp>
        <p:nvSpPr>
          <p:cNvPr id="17" name="Shape 14"/>
          <p:cNvSpPr/>
          <p:nvPr/>
        </p:nvSpPr>
        <p:spPr>
          <a:xfrm>
            <a:off x="5291792" y="6145054"/>
            <a:ext cx="683300" cy="24289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852571" y="5937647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992112" y="5974199"/>
            <a:ext cx="160020" cy="36611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885"/>
              </a:lnSpc>
              <a:buNone/>
            </a:pPr>
            <a:r>
              <a:rPr lang="en-US" sz="230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5" dirty="0"/>
          </a:p>
        </p:txBody>
      </p:sp>
      <p:sp>
        <p:nvSpPr>
          <p:cNvPr id="20" name="Text 17"/>
          <p:cNvSpPr/>
          <p:nvPr/>
        </p:nvSpPr>
        <p:spPr>
          <a:xfrm>
            <a:off x="6146006" y="5980271"/>
            <a:ext cx="3870960" cy="3050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Employee Training and Guidelines</a:t>
            </a:r>
            <a:endParaRPr lang="en-US" sz="1920" dirty="0"/>
          </a:p>
        </p:txBody>
      </p:sp>
      <p:sp>
        <p:nvSpPr>
          <p:cNvPr id="21" name="Text 18"/>
          <p:cNvSpPr/>
          <p:nvPr/>
        </p:nvSpPr>
        <p:spPr>
          <a:xfrm>
            <a:off x="6146006" y="6402348"/>
            <a:ext cx="7362587" cy="9372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1535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employees are trained on the company's social media policies, best practices, and guidelines for appropriate behavior online. Encourage social networking activities that align with business goals.</a:t>
            </a:r>
            <a:endParaRPr lang="en-US" sz="153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762720"/>
            <a:ext cx="4443889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348389" y="30750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537341" y="3116699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7" name="Text 5"/>
          <p:cNvSpPr/>
          <p:nvPr/>
        </p:nvSpPr>
        <p:spPr>
          <a:xfrm>
            <a:off x="3070503" y="3151346"/>
            <a:ext cx="2440900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Adopt Social Networking for Business Growth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3070503" y="4326136"/>
            <a:ext cx="2440900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is an important tool to grow your business and connect with the right people.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733574" y="30750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895856" y="3116699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1" name="Text 9"/>
          <p:cNvSpPr/>
          <p:nvPr/>
        </p:nvSpPr>
        <p:spPr>
          <a:xfrm>
            <a:off x="6455688" y="3151346"/>
            <a:ext cx="2440900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Create a Strong Social Media Strategy</a:t>
            </a:r>
            <a:endParaRPr lang="en-US" sz="2185" dirty="0"/>
          </a:p>
        </p:txBody>
      </p:sp>
      <p:sp>
        <p:nvSpPr>
          <p:cNvPr id="12" name="Text 10"/>
          <p:cNvSpPr/>
          <p:nvPr/>
        </p:nvSpPr>
        <p:spPr>
          <a:xfrm>
            <a:off x="6455688" y="4326136"/>
            <a:ext cx="2440900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 a comprehensive plan to leverage social media to grow your business and enhance your brand.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118759" y="307502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277231" y="3116699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5" name="Text 13"/>
          <p:cNvSpPr/>
          <p:nvPr/>
        </p:nvSpPr>
        <p:spPr>
          <a:xfrm>
            <a:off x="9840873" y="3151346"/>
            <a:ext cx="2440900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Overcome Risks and Challenges</a:t>
            </a:r>
            <a:endParaRPr lang="en-US" sz="2185" dirty="0"/>
          </a:p>
        </p:txBody>
      </p:sp>
      <p:sp>
        <p:nvSpPr>
          <p:cNvPr id="16" name="Text 14"/>
          <p:cNvSpPr/>
          <p:nvPr/>
        </p:nvSpPr>
        <p:spPr>
          <a:xfrm>
            <a:off x="9840873" y="3978950"/>
            <a:ext cx="2440900" cy="2487811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Choose the right social networking platforms, train employees, and ensure appropriate behavior online to mitigate risks and overcome challenges.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1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20" name="Text 2"/>
          <p:cNvSpPr/>
          <p:nvPr/>
        </p:nvSpPr>
        <p:spPr>
          <a:xfrm>
            <a:off x="8331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Power of Technology in People Management</a:t>
            </a:r>
            <a:endParaRPr lang="en-US" sz="5249" dirty="0"/>
          </a:p>
        </p:txBody>
      </p:sp>
      <p:sp>
        <p:nvSpPr>
          <p:cNvPr id="21" name="Text 3"/>
          <p:cNvSpPr/>
          <p:nvPr/>
        </p:nvSpPr>
        <p:spPr>
          <a:xfrm>
            <a:off x="8331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Discover how technology is revolutionizing the way organizations manage their employees and maximize their productivity.</a:t>
            </a:r>
            <a:endParaRPr lang="en-US" sz="1750" dirty="0"/>
          </a:p>
        </p:txBody>
      </p:sp>
      <p:sp>
        <p:nvSpPr>
          <p:cNvPr id="22" name="Shape 4"/>
          <p:cNvSpPr/>
          <p:nvPr/>
        </p:nvSpPr>
        <p:spPr>
          <a:xfrm>
            <a:off x="833140" y="5902642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A20DE7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23" name="Text 5"/>
          <p:cNvSpPr/>
          <p:nvPr/>
        </p:nvSpPr>
        <p:spPr>
          <a:xfrm>
            <a:off x="919401" y="5828705"/>
            <a:ext cx="182880" cy="365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0"/>
              </a:lnSpc>
              <a:buNone/>
            </a:pPr>
            <a:r>
              <a:rPr lang="en-US" sz="1152" b="1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</a:t>
            </a:r>
            <a:endParaRPr lang="en-US" sz="1152" b="1" dirty="0"/>
          </a:p>
        </p:txBody>
      </p:sp>
      <p:sp>
        <p:nvSpPr>
          <p:cNvPr id="24" name="Text 6"/>
          <p:cNvSpPr/>
          <p:nvPr/>
        </p:nvSpPr>
        <p:spPr>
          <a:xfrm>
            <a:off x="1299686" y="5817156"/>
            <a:ext cx="20726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Nayan Pathak</a:t>
            </a:r>
            <a:endParaRPr lang="en-US" sz="2187" dirty="0"/>
          </a:p>
        </p:txBody>
      </p:sp>
    </p:spTree>
    <p:extLst>
      <p:ext uri="{BB962C8B-B14F-4D97-AF65-F5344CB8AC3E}">
        <p14:creationId xmlns:p14="http://schemas.microsoft.com/office/powerpoint/2010/main" val="80274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0389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58785" y="3176707"/>
            <a:ext cx="9312712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26"/>
              </a:lnSpc>
              <a:buNone/>
            </a:pPr>
            <a:r>
              <a:rPr lang="en-US" sz="410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the heck is people management?</a:t>
            </a:r>
            <a:endParaRPr lang="en-US" sz="4101" dirty="0"/>
          </a:p>
        </p:txBody>
      </p:sp>
      <p:sp>
        <p:nvSpPr>
          <p:cNvPr id="6" name="Shape 3"/>
          <p:cNvSpPr/>
          <p:nvPr/>
        </p:nvSpPr>
        <p:spPr>
          <a:xfrm>
            <a:off x="2658785" y="4241363"/>
            <a:ext cx="4552236" cy="3208378"/>
          </a:xfrm>
          <a:prstGeom prst="roundRect">
            <a:avLst>
              <a:gd name="adj" fmla="val 2180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2867025" y="4475916"/>
            <a:ext cx="2083118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050" b="1" dirty="0"/>
          </a:p>
        </p:txBody>
      </p:sp>
      <p:sp>
        <p:nvSpPr>
          <p:cNvPr id="8" name="Text 5"/>
          <p:cNvSpPr/>
          <p:nvPr/>
        </p:nvSpPr>
        <p:spPr>
          <a:xfrm>
            <a:off x="2867025" y="4964013"/>
            <a:ext cx="4135755" cy="24857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People management involves overseeing and guiding </a:t>
            </a:r>
            <a:r>
              <a:rPr lang="en-US" sz="164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individuals </a:t>
            </a:r>
            <a:r>
              <a:rPr lang="en-US" sz="16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within an organization to maximize their contributions and achieve common goals. It encompasses various aspects like recruitment, training, performance evaluation, and employee relations.</a:t>
            </a:r>
            <a:endParaRPr lang="en-US" sz="1640" dirty="0"/>
          </a:p>
        </p:txBody>
      </p:sp>
      <p:sp>
        <p:nvSpPr>
          <p:cNvPr id="9" name="Shape 6"/>
          <p:cNvSpPr/>
          <p:nvPr/>
        </p:nvSpPr>
        <p:spPr>
          <a:xfrm>
            <a:off x="7419261" y="4241362"/>
            <a:ext cx="4552236" cy="3208379"/>
          </a:xfrm>
          <a:prstGeom prst="roundRect">
            <a:avLst>
              <a:gd name="adj" fmla="val 2180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7627501" y="4422696"/>
            <a:ext cx="4135755" cy="6507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 of effective people Management</a:t>
            </a:r>
            <a:endParaRPr lang="en-US" sz="2050" b="1" dirty="0"/>
          </a:p>
        </p:txBody>
      </p:sp>
      <p:sp>
        <p:nvSpPr>
          <p:cNvPr id="11" name="Text 8"/>
          <p:cNvSpPr/>
          <p:nvPr/>
        </p:nvSpPr>
        <p:spPr>
          <a:xfrm>
            <a:off x="7627500" y="5324594"/>
            <a:ext cx="4135755" cy="1333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6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management of people leads to improved productivity, higher employee satisfaction, lower turnover rates, and better overall organizational performance.</a:t>
            </a:r>
            <a:endParaRPr lang="en-US" sz="1640" dirty="0"/>
          </a:p>
        </p:txBody>
      </p:sp>
    </p:spTree>
    <p:extLst>
      <p:ext uri="{BB962C8B-B14F-4D97-AF65-F5344CB8AC3E}">
        <p14:creationId xmlns:p14="http://schemas.microsoft.com/office/powerpoint/2010/main" val="213853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38501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 of Technology in People Management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32340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4679752" y="3275767"/>
            <a:ext cx="1219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5212913" y="3310414"/>
            <a:ext cx="305562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Efficiency </a:t>
            </a:r>
            <a:r>
              <a:rPr lang="en-US" sz="218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🚀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5212913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automates administrative tasks, reducing manual workload and allowing HR personnel to focus on strategic initiatives.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323409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9417368" y="3275767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9977199" y="3310414"/>
            <a:ext cx="311658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Data-Driven Insights </a:t>
            </a:r>
            <a:r>
              <a:rPr lang="en-US" sz="218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📊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9977199" y="3798451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enables HR professionals to collect and analyze data to make informed decisions and improve performance.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561582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4649272" y="565749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5212913" y="5692140"/>
            <a:ext cx="3810000" cy="354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Communication </a:t>
            </a:r>
            <a:r>
              <a:rPr lang="en-US" sz="2187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🌐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5212913" y="6180177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tools facilitate seamless communication between employees, managers, and HR, fostering collaboration and engagement and better feedbacks.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857613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20" y="2482215"/>
            <a:ext cx="7969250" cy="32645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  <a:sym typeface="+mn-ea"/>
              </a:rPr>
              <a:t>Concept of Technology</a:t>
            </a:r>
            <a:endParaRPr lang="en-US" sz="4000" dirty="0">
              <a:solidFill>
                <a:srgbClr val="38512F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ym typeface="+mn-ea"/>
              </a:rPr>
              <a:t>Approaches to Technology and Organization</a:t>
            </a:r>
          </a:p>
        </p:txBody>
      </p:sp>
      <p:sp>
        <p:nvSpPr>
          <p:cNvPr id="6" name="Text 3"/>
          <p:cNvSpPr/>
          <p:nvPr/>
        </p:nvSpPr>
        <p:spPr>
          <a:xfrm>
            <a:off x="6319599" y="4501039"/>
            <a:ext cx="74776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618922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1340525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areas of people Management improved by Technology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328469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Recruitment and Hiring</a:t>
            </a:r>
            <a:endParaRPr lang="en-US" sz="2187" b="1" dirty="0"/>
          </a:p>
        </p:txBody>
      </p:sp>
      <p:sp>
        <p:nvSpPr>
          <p:cNvPr id="6" name="Text 4"/>
          <p:cNvSpPr/>
          <p:nvPr/>
        </p:nvSpPr>
        <p:spPr>
          <a:xfrm>
            <a:off x="2348389" y="4201239"/>
            <a:ext cx="2949416" cy="2953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has revolutionized recruitment through online job portals, applicant tracking systems, and AI-powered tools for resume screening, making the hiring process more efficient and data-driven.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28469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and development</a:t>
            </a:r>
            <a:endParaRPr lang="en-US" sz="2187" b="1" dirty="0"/>
          </a:p>
        </p:txBody>
      </p:sp>
      <p:sp>
        <p:nvSpPr>
          <p:cNvPr id="8" name="Text 6"/>
          <p:cNvSpPr/>
          <p:nvPr/>
        </p:nvSpPr>
        <p:spPr>
          <a:xfrm>
            <a:off x="5847398" y="4201239"/>
            <a:ext cx="2949416" cy="2953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E-learning platforms, webinars, and skill-building apps provide employees with flexible and accessible learning opportunities, enhancing their skill sets and knowledge base.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284696"/>
            <a:ext cx="2949416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management</a:t>
            </a:r>
            <a:endParaRPr lang="en-US" sz="2187" b="1" dirty="0"/>
          </a:p>
        </p:txBody>
      </p:sp>
      <p:sp>
        <p:nvSpPr>
          <p:cNvPr id="10" name="Text 8"/>
          <p:cNvSpPr/>
          <p:nvPr/>
        </p:nvSpPr>
        <p:spPr>
          <a:xfrm>
            <a:off x="9346406" y="4201239"/>
            <a:ext cx="2949416" cy="29535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Automated performance evaluation software allows for consistent and fair assessments, while feedback tools facilitate regular communication between managers and employees.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92636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616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4389" y="3125153"/>
            <a:ext cx="9161621" cy="12806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3"/>
              </a:lnSpc>
              <a:buNone/>
            </a:pPr>
            <a:r>
              <a:rPr lang="en-US" sz="403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and Risks of Using Technology in People Management</a:t>
            </a:r>
            <a:endParaRPr lang="en-US" sz="4034" dirty="0"/>
          </a:p>
        </p:txBody>
      </p:sp>
      <p:sp>
        <p:nvSpPr>
          <p:cNvPr id="6" name="Shape 3"/>
          <p:cNvSpPr/>
          <p:nvPr/>
        </p:nvSpPr>
        <p:spPr>
          <a:xfrm>
            <a:off x="2734389" y="4873228"/>
            <a:ext cx="461010" cy="461010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2907744" y="4911566"/>
            <a:ext cx="114300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6"/>
              </a:lnSpc>
              <a:buNone/>
            </a:pPr>
            <a:r>
              <a:rPr lang="en-US" sz="24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20" dirty="0"/>
          </a:p>
        </p:txBody>
      </p:sp>
      <p:sp>
        <p:nvSpPr>
          <p:cNvPr id="8" name="Text 5"/>
          <p:cNvSpPr/>
          <p:nvPr/>
        </p:nvSpPr>
        <p:spPr>
          <a:xfrm>
            <a:off x="3477457" y="4793099"/>
            <a:ext cx="2251353" cy="960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 and Security Considerations</a:t>
            </a:r>
            <a:endParaRPr lang="en-US" sz="2017" b="1" dirty="0"/>
          </a:p>
        </p:txBody>
      </p:sp>
      <p:sp>
        <p:nvSpPr>
          <p:cNvPr id="9" name="Text 6"/>
          <p:cNvSpPr/>
          <p:nvPr/>
        </p:nvSpPr>
        <p:spPr>
          <a:xfrm>
            <a:off x="3400306" y="6027301"/>
            <a:ext cx="2251353" cy="1638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Protecting sensitive employee data and ensuring compliance with data protection regulations.</a:t>
            </a:r>
            <a:endParaRPr lang="en-US" sz="1614" dirty="0"/>
          </a:p>
        </p:txBody>
      </p:sp>
      <p:sp>
        <p:nvSpPr>
          <p:cNvPr id="10" name="Shape 7"/>
          <p:cNvSpPr/>
          <p:nvPr/>
        </p:nvSpPr>
        <p:spPr>
          <a:xfrm>
            <a:off x="5856565" y="4873228"/>
            <a:ext cx="461010" cy="461010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11" name="Text 8"/>
          <p:cNvSpPr/>
          <p:nvPr/>
        </p:nvSpPr>
        <p:spPr>
          <a:xfrm>
            <a:off x="6003250" y="4911566"/>
            <a:ext cx="167640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6"/>
              </a:lnSpc>
              <a:buNone/>
            </a:pPr>
            <a:r>
              <a:rPr lang="en-US" sz="24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20" dirty="0"/>
          </a:p>
        </p:txBody>
      </p:sp>
      <p:sp>
        <p:nvSpPr>
          <p:cNvPr id="12" name="Text 9"/>
          <p:cNvSpPr/>
          <p:nvPr/>
        </p:nvSpPr>
        <p:spPr>
          <a:xfrm>
            <a:off x="6522482" y="4755833"/>
            <a:ext cx="2251353" cy="9608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Implementation and Integration Challenges</a:t>
            </a:r>
            <a:endParaRPr lang="en-US" sz="2017" b="1" dirty="0"/>
          </a:p>
        </p:txBody>
      </p:sp>
      <p:sp>
        <p:nvSpPr>
          <p:cNvPr id="13" name="Text 10"/>
          <p:cNvSpPr/>
          <p:nvPr/>
        </p:nvSpPr>
        <p:spPr>
          <a:xfrm>
            <a:off x="6522482" y="6027301"/>
            <a:ext cx="2251353" cy="16388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r>
              <a:rPr lang="en-US" sz="161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Successfully deploying and integrating new technology, including user </a:t>
            </a:r>
            <a:r>
              <a:rPr lang="en-US" sz="1614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adoption </a:t>
            </a:r>
            <a:r>
              <a:rPr lang="en-US" sz="161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change management.</a:t>
            </a:r>
            <a:endParaRPr lang="en-US" sz="1614" dirty="0"/>
          </a:p>
        </p:txBody>
      </p:sp>
      <p:sp>
        <p:nvSpPr>
          <p:cNvPr id="14" name="Shape 11"/>
          <p:cNvSpPr/>
          <p:nvPr/>
        </p:nvSpPr>
        <p:spPr>
          <a:xfrm>
            <a:off x="8978741" y="4873228"/>
            <a:ext cx="461010" cy="461010"/>
          </a:xfrm>
          <a:prstGeom prst="roundRect">
            <a:avLst>
              <a:gd name="adj" fmla="val 13336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9125426" y="4911566"/>
            <a:ext cx="167640" cy="384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26"/>
              </a:lnSpc>
              <a:buNone/>
            </a:pPr>
            <a:r>
              <a:rPr lang="en-US" sz="242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20" dirty="0"/>
          </a:p>
        </p:txBody>
      </p:sp>
      <p:sp>
        <p:nvSpPr>
          <p:cNvPr id="16" name="Text 13"/>
          <p:cNvSpPr/>
          <p:nvPr/>
        </p:nvSpPr>
        <p:spPr>
          <a:xfrm>
            <a:off x="9644658" y="4793099"/>
            <a:ext cx="2251353" cy="6405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1"/>
              </a:lnSpc>
              <a:buNone/>
            </a:pPr>
            <a:r>
              <a:rPr lang="en-US" sz="201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Experience and Accessibility</a:t>
            </a:r>
            <a:endParaRPr lang="en-US" sz="2017" b="1" dirty="0"/>
          </a:p>
        </p:txBody>
      </p:sp>
      <p:sp>
        <p:nvSpPr>
          <p:cNvPr id="17" name="Text 14"/>
          <p:cNvSpPr/>
          <p:nvPr/>
        </p:nvSpPr>
        <p:spPr>
          <a:xfrm>
            <a:off x="9644658" y="5707022"/>
            <a:ext cx="2251353" cy="1959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82"/>
              </a:lnSpc>
              <a:buNone/>
            </a:pPr>
            <a:endParaRPr lang="en-US" sz="1614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582"/>
              </a:lnSpc>
              <a:buNone/>
            </a:pPr>
            <a:r>
              <a:rPr lang="en-US" sz="1614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</a:t>
            </a:r>
            <a:r>
              <a:rPr lang="en-US" sz="161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 is user-friendly, accessible, and </a:t>
            </a:r>
            <a:r>
              <a:rPr lang="en-US" sz="1614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inclusive </a:t>
            </a:r>
            <a:r>
              <a:rPr lang="en-US" sz="1614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all employees.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208112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403146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Some of top companies using Technology in HR management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48389" y="2184976"/>
            <a:ext cx="2076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Microsoft</a:t>
            </a:r>
            <a:endParaRPr lang="en-US" sz="2187" b="1" dirty="0"/>
          </a:p>
        </p:txBody>
      </p:sp>
      <p:sp>
        <p:nvSpPr>
          <p:cNvPr id="6" name="Text 4"/>
          <p:cNvSpPr/>
          <p:nvPr/>
        </p:nvSpPr>
        <p:spPr>
          <a:xfrm>
            <a:off x="2348388" y="2578715"/>
            <a:ext cx="2076807" cy="54744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endParaRPr lang="en-US" sz="1750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driven tools for performance evaluations of the employee. Through continuous feedback mechanisms, and data analytics, they personalize their employee development plans.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74788" y="2184976"/>
            <a:ext cx="2076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Google</a:t>
            </a:r>
            <a:endParaRPr lang="en-US" sz="2187" b="1" dirty="0"/>
          </a:p>
        </p:txBody>
      </p:sp>
      <p:sp>
        <p:nvSpPr>
          <p:cNvPr id="8" name="Text 6"/>
          <p:cNvSpPr/>
          <p:nvPr/>
        </p:nvSpPr>
        <p:spPr>
          <a:xfrm>
            <a:off x="4974787" y="2587168"/>
            <a:ext cx="2076807" cy="5465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‘Peoples Analytics’ to utilize data and analyze them to understand their employee behavior patterns.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187" y="2184976"/>
            <a:ext cx="2076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Salesforce</a:t>
            </a:r>
            <a:endParaRPr lang="en-US" sz="2187" b="1" dirty="0"/>
          </a:p>
        </p:txBody>
      </p:sp>
      <p:sp>
        <p:nvSpPr>
          <p:cNvPr id="10" name="Text 8"/>
          <p:cNvSpPr/>
          <p:nvPr/>
        </p:nvSpPr>
        <p:spPr>
          <a:xfrm>
            <a:off x="7601188" y="2578715"/>
            <a:ext cx="2076807" cy="54744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Implements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VR based training program for its employees. Using VR they simulate the real world scenarios to train their workforce employees effectively.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205085" y="2184976"/>
            <a:ext cx="207680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Amazon</a:t>
            </a:r>
            <a:endParaRPr lang="en-US" sz="2187" b="1" dirty="0"/>
          </a:p>
        </p:txBody>
      </p:sp>
      <p:sp>
        <p:nvSpPr>
          <p:cNvPr id="12" name="Text 10"/>
          <p:cNvSpPr/>
          <p:nvPr/>
        </p:nvSpPr>
        <p:spPr>
          <a:xfrm>
            <a:off x="10227588" y="2587168"/>
            <a:ext cx="2076807" cy="54659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 smtClean="0">
              <a:solidFill>
                <a:srgbClr val="3A3630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lnSpc>
                <a:spcPts val="2799"/>
              </a:lnSpc>
              <a:buNone/>
            </a:pPr>
            <a:r>
              <a:rPr lang="en-US" sz="1750" dirty="0" smtClean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Uses </a:t>
            </a: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and ML algorithms to screen job applications. It efficiently filters candidates based on skills, exp, qual, streamlining the hiring process.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116796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</a:t>
            </a:r>
            <a:r>
              <a:rPr lang="en-US" sz="4350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mbrace </a:t>
            </a:r>
            <a:r>
              <a:rPr lang="en-US" sz="43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Future of HR using Technology</a:t>
            </a:r>
            <a:endParaRPr lang="en-US" sz="43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64688" y="2540913"/>
            <a:ext cx="329184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and predictive analysis</a:t>
            </a:r>
            <a:endParaRPr lang="en-US" sz="2175" b="1" dirty="0"/>
          </a:p>
        </p:txBody>
      </p:sp>
      <p:sp>
        <p:nvSpPr>
          <p:cNvPr id="8" name="Text 4"/>
          <p:cNvSpPr/>
          <p:nvPr/>
        </p:nvSpPr>
        <p:spPr>
          <a:xfrm>
            <a:off x="22646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predicting employee behavior, Performance patterns, Making proactive decision</a:t>
            </a:r>
            <a:endParaRPr lang="en-US" sz="174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64688" y="4308634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Remote work</a:t>
            </a:r>
            <a:endParaRPr lang="en-US" sz="2175" b="1" dirty="0"/>
          </a:p>
        </p:txBody>
      </p:sp>
      <p:sp>
        <p:nvSpPr>
          <p:cNvPr id="11" name="Text 6"/>
          <p:cNvSpPr/>
          <p:nvPr/>
        </p:nvSpPr>
        <p:spPr>
          <a:xfrm>
            <a:off x="22646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Adapting management practices for remote teams, Leveraging technology for seamless collaborations</a:t>
            </a:r>
            <a:endParaRPr lang="en-US" sz="174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64688" y="6076355"/>
            <a:ext cx="22096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VR &amp; AR</a:t>
            </a:r>
            <a:endParaRPr lang="en-US" sz="2175" b="1" dirty="0"/>
          </a:p>
        </p:txBody>
      </p:sp>
      <p:sp>
        <p:nvSpPr>
          <p:cNvPr id="14" name="Text 8"/>
          <p:cNvSpPr/>
          <p:nvPr/>
        </p:nvSpPr>
        <p:spPr>
          <a:xfrm>
            <a:off x="22646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VR and AR for immense training experience and innovative collaborations methods</a:t>
            </a:r>
            <a:endParaRPr lang="en-US" sz="1740" dirty="0"/>
          </a:p>
        </p:txBody>
      </p:sp>
    </p:spTree>
    <p:extLst>
      <p:ext uri="{BB962C8B-B14F-4D97-AF65-F5344CB8AC3E}">
        <p14:creationId xmlns:p14="http://schemas.microsoft.com/office/powerpoint/2010/main" val="1124615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348389" y="299966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conclusion: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348389" y="3985341"/>
            <a:ext cx="3163014" cy="1627346"/>
          </a:xfrm>
          <a:prstGeom prst="roundRect">
            <a:avLst>
              <a:gd name="adj" fmla="val 4096"/>
            </a:avLst>
          </a:prstGeom>
          <a:solidFill>
            <a:srgbClr val="F6E9D5"/>
          </a:solidFill>
          <a:ln/>
        </p:spPr>
      </p:sp>
      <p:sp>
        <p:nvSpPr>
          <p:cNvPr id="7" name="Text 4"/>
          <p:cNvSpPr/>
          <p:nvPr/>
        </p:nvSpPr>
        <p:spPr>
          <a:xfrm>
            <a:off x="2818923" y="462114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Boost </a:t>
            </a:r>
            <a:r>
              <a:rPr lang="en-US" sz="2187" b="1" dirty="0" smtClean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efficiency</a:t>
            </a:r>
            <a:endParaRPr lang="en-US" sz="2187" b="1" dirty="0"/>
          </a:p>
        </p:txBody>
      </p:sp>
      <p:sp>
        <p:nvSpPr>
          <p:cNvPr id="8" name="Text 5"/>
          <p:cNvSpPr/>
          <p:nvPr/>
        </p:nvSpPr>
        <p:spPr>
          <a:xfrm>
            <a:off x="2570559" y="5225772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733574" y="3985341"/>
            <a:ext cx="3163014" cy="1627346"/>
          </a:xfrm>
          <a:prstGeom prst="roundRect">
            <a:avLst>
              <a:gd name="adj" fmla="val 4096"/>
            </a:avLst>
          </a:prstGeom>
          <a:solidFill>
            <a:srgbClr val="F6E9D5"/>
          </a:solidFill>
          <a:ln/>
        </p:spPr>
      </p:sp>
      <p:sp>
        <p:nvSpPr>
          <p:cNvPr id="10" name="Text 7"/>
          <p:cNvSpPr/>
          <p:nvPr/>
        </p:nvSpPr>
        <p:spPr>
          <a:xfrm>
            <a:off x="6177915" y="444754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Foster seamless communications</a:t>
            </a:r>
            <a:endParaRPr lang="en-US" sz="2187" b="1" dirty="0"/>
          </a:p>
        </p:txBody>
      </p:sp>
      <p:sp>
        <p:nvSpPr>
          <p:cNvPr id="11" name="Text 8"/>
          <p:cNvSpPr/>
          <p:nvPr/>
        </p:nvSpPr>
        <p:spPr>
          <a:xfrm>
            <a:off x="5955744" y="5572958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118759" y="3985341"/>
            <a:ext cx="3163014" cy="1627346"/>
          </a:xfrm>
          <a:prstGeom prst="roundRect">
            <a:avLst>
              <a:gd name="adj" fmla="val 4096"/>
            </a:avLst>
          </a:prstGeom>
          <a:solidFill>
            <a:srgbClr val="F6E9D5"/>
          </a:solidFill>
          <a:ln/>
        </p:spPr>
      </p:sp>
      <p:sp>
        <p:nvSpPr>
          <p:cNvPr id="13" name="Text 10"/>
          <p:cNvSpPr/>
          <p:nvPr/>
        </p:nvSpPr>
        <p:spPr>
          <a:xfrm>
            <a:off x="9340928" y="445182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Stay adaptable and future ready</a:t>
            </a:r>
            <a:endParaRPr lang="en-US" sz="2187" b="1" dirty="0"/>
          </a:p>
        </p:txBody>
      </p:sp>
      <p:sp>
        <p:nvSpPr>
          <p:cNvPr id="14" name="Shape 11"/>
          <p:cNvSpPr/>
          <p:nvPr/>
        </p:nvSpPr>
        <p:spPr>
          <a:xfrm>
            <a:off x="2348389" y="5834858"/>
            <a:ext cx="3163014" cy="1404142"/>
          </a:xfrm>
          <a:prstGeom prst="roundRect">
            <a:avLst>
              <a:gd name="adj" fmla="val 5854"/>
            </a:avLst>
          </a:prstGeom>
          <a:solidFill>
            <a:srgbClr val="F6E9D5"/>
          </a:solidFill>
          <a:ln/>
        </p:spPr>
      </p:sp>
      <p:sp>
        <p:nvSpPr>
          <p:cNvPr id="15" name="Text 12"/>
          <p:cNvSpPr/>
          <p:nvPr/>
        </p:nvSpPr>
        <p:spPr>
          <a:xfrm>
            <a:off x="2570559" y="6057028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Make data-driven decisions</a:t>
            </a:r>
            <a:endParaRPr lang="en-US" sz="2187" b="1" dirty="0"/>
          </a:p>
        </p:txBody>
      </p:sp>
      <p:sp>
        <p:nvSpPr>
          <p:cNvPr id="16" name="Shape 13"/>
          <p:cNvSpPr/>
          <p:nvPr/>
        </p:nvSpPr>
        <p:spPr>
          <a:xfrm>
            <a:off x="5733574" y="5834858"/>
            <a:ext cx="3163014" cy="1404142"/>
          </a:xfrm>
          <a:prstGeom prst="roundRect">
            <a:avLst>
              <a:gd name="adj" fmla="val 5854"/>
            </a:avLst>
          </a:prstGeom>
          <a:solidFill>
            <a:srgbClr val="F6E9D5"/>
          </a:solidFill>
          <a:ln/>
        </p:spPr>
      </p:sp>
      <p:sp>
        <p:nvSpPr>
          <p:cNvPr id="17" name="Text 14"/>
          <p:cNvSpPr/>
          <p:nvPr/>
        </p:nvSpPr>
        <p:spPr>
          <a:xfrm>
            <a:off x="5955744" y="6057027"/>
            <a:ext cx="271867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 employee engagement</a:t>
            </a:r>
            <a:endParaRPr lang="en-US" sz="2187" b="1" dirty="0"/>
          </a:p>
        </p:txBody>
      </p:sp>
      <p:sp>
        <p:nvSpPr>
          <p:cNvPr id="18" name="Shape 15"/>
          <p:cNvSpPr/>
          <p:nvPr/>
        </p:nvSpPr>
        <p:spPr>
          <a:xfrm>
            <a:off x="9118758" y="5834858"/>
            <a:ext cx="3301841" cy="1404142"/>
          </a:xfrm>
          <a:prstGeom prst="roundRect">
            <a:avLst>
              <a:gd name="adj" fmla="val 5854"/>
            </a:avLst>
          </a:prstGeom>
          <a:solidFill>
            <a:srgbClr val="F6E9D5"/>
          </a:solidFill>
          <a:ln/>
        </p:spPr>
      </p:sp>
      <p:sp>
        <p:nvSpPr>
          <p:cNvPr id="19" name="Text 16"/>
          <p:cNvSpPr/>
          <p:nvPr/>
        </p:nvSpPr>
        <p:spPr>
          <a:xfrm>
            <a:off x="9340928" y="6057026"/>
            <a:ext cx="2718673" cy="118197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Achieve cost savings and optimizations</a:t>
            </a:r>
            <a:endParaRPr lang="en-US" sz="2187" b="1" dirty="0"/>
          </a:p>
        </p:txBody>
      </p:sp>
    </p:spTree>
    <p:extLst>
      <p:ext uri="{BB962C8B-B14F-4D97-AF65-F5344CB8AC3E}">
        <p14:creationId xmlns:p14="http://schemas.microsoft.com/office/powerpoint/2010/main" val="2680009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sp>
        <p:nvSpPr>
          <p:cNvPr id="4" name="Text 4"/>
          <p:cNvSpPr/>
          <p:nvPr/>
        </p:nvSpPr>
        <p:spPr>
          <a:xfrm>
            <a:off x="2570559" y="474535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b="1" dirty="0"/>
          </a:p>
        </p:txBody>
      </p:sp>
      <p:sp>
        <p:nvSpPr>
          <p:cNvPr id="5" name="Text 5"/>
          <p:cNvSpPr/>
          <p:nvPr/>
        </p:nvSpPr>
        <p:spPr>
          <a:xfrm>
            <a:off x="2570559" y="5225772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6" name="Text 8"/>
          <p:cNvSpPr/>
          <p:nvPr/>
        </p:nvSpPr>
        <p:spPr>
          <a:xfrm>
            <a:off x="5955744" y="5572958"/>
            <a:ext cx="27186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Picture 6" descr="Thank you! | But I Smile Anyway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4" y="0"/>
            <a:ext cx="4925890" cy="3930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746" y="3930860"/>
            <a:ext cx="4945955" cy="429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700" y="-2483"/>
            <a:ext cx="4762699" cy="393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13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1355646"/>
            <a:ext cx="537972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Technology?</a:t>
            </a:r>
          </a:p>
          <a:p>
            <a:pPr marL="0" indent="0">
              <a:lnSpc>
                <a:spcPts val="5470"/>
              </a:lnSpc>
              <a:buNone/>
            </a:pP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4490799" y="43628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79752" y="4446389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5212913" y="4439126"/>
            <a:ext cx="382000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Applying Scientific Knowledge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5212913" y="5266730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Utilizing scientific principles for practical purposes.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255085" y="43628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17368" y="4381619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9977199" y="4439126"/>
            <a:ext cx="26060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and Processes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9977199" y="4919543"/>
            <a:ext cx="3820001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use of tools and processes to simplify life and enhance efficiency.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4490799" y="633900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4649272" y="6414968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5212913" y="6449616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5212913" y="6930033"/>
            <a:ext cx="8584287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Illustrated by computers, communication devices, and medical equipment.</a:t>
            </a:r>
            <a:endParaRPr lang="en-US" sz="1750" dirty="0"/>
          </a:p>
        </p:txBody>
      </p:sp>
      <p:sp>
        <p:nvSpPr>
          <p:cNvPr id="18" name="Text 6"/>
          <p:cNvSpPr/>
          <p:nvPr/>
        </p:nvSpPr>
        <p:spPr>
          <a:xfrm>
            <a:off x="4646295" y="2164715"/>
            <a:ext cx="9587230" cy="71056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chemeClr val="tx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sym typeface="+mn-ea"/>
              </a:rPr>
              <a:t>Technology plays a crucial role in fueling efficiency and connecting people across the globe. It's the driving force behind productivity, innovation, and the advancement of organizations.</a:t>
            </a:r>
            <a:endParaRPr lang="en-US" sz="1750" dirty="0">
              <a:solidFill>
                <a:schemeClr val="tx1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chemeClr val="tx1"/>
                </a:solidFill>
                <a:sym typeface="+mn-ea"/>
              </a:rPr>
              <a:t>It is the advancement in ways or principles of doing things to ensure better productivity and profitability.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2398514"/>
            <a:ext cx="787908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and Organizations</a:t>
            </a:r>
            <a:endParaRPr lang="en-US" sz="4375" dirty="0"/>
          </a:p>
        </p:txBody>
      </p:sp>
      <p:sp>
        <p:nvSpPr>
          <p:cNvPr id="5" name="Text 3"/>
          <p:cNvSpPr/>
          <p:nvPr/>
        </p:nvSpPr>
        <p:spPr>
          <a:xfrm>
            <a:off x="2348389" y="3648313"/>
            <a:ext cx="2949416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Technology's Influence</a:t>
            </a:r>
            <a:endParaRPr lang="en-US" sz="2185" dirty="0"/>
          </a:p>
        </p:txBody>
      </p:sp>
      <p:sp>
        <p:nvSpPr>
          <p:cNvPr id="6" name="Text 4"/>
          <p:cNvSpPr/>
          <p:nvPr/>
        </p:nvSpPr>
        <p:spPr>
          <a:xfrm>
            <a:off x="2348389" y="4564856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Impacting organizational structure, work processes, and decision-making.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847398" y="3648313"/>
            <a:ext cx="288798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Organizational Impact</a:t>
            </a:r>
            <a:endParaRPr lang="en-US" sz="2185" dirty="0"/>
          </a:p>
        </p:txBody>
      </p:sp>
      <p:sp>
        <p:nvSpPr>
          <p:cNvPr id="8" name="Text 6"/>
          <p:cNvSpPr/>
          <p:nvPr/>
        </p:nvSpPr>
        <p:spPr>
          <a:xfrm>
            <a:off x="5847398" y="4217670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Adapting to and steering technology development and usage.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346406" y="3648313"/>
            <a:ext cx="2221944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9346406" y="4217670"/>
            <a:ext cx="294941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Manifested through automation, data analytics, and remote work platforms.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055846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Different Approaches to Technology in Organizations</a:t>
            </a:r>
            <a:endParaRPr lang="en-US" sz="4375" dirty="0"/>
          </a:p>
        </p:txBody>
      </p:sp>
      <p:sp>
        <p:nvSpPr>
          <p:cNvPr id="5" name="Shape 3"/>
          <p:cNvSpPr/>
          <p:nvPr/>
        </p:nvSpPr>
        <p:spPr>
          <a:xfrm>
            <a:off x="2667833" y="2888933"/>
            <a:ext cx="27742" cy="4284821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931616" y="3298567"/>
            <a:ext cx="777597" cy="27742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Shape 5"/>
          <p:cNvSpPr/>
          <p:nvPr/>
        </p:nvSpPr>
        <p:spPr>
          <a:xfrm>
            <a:off x="2431673" y="306252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2620625" y="3104198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9" name="Text 7"/>
          <p:cNvSpPr/>
          <p:nvPr/>
        </p:nvSpPr>
        <p:spPr>
          <a:xfrm>
            <a:off x="3903702" y="3111103"/>
            <a:ext cx="39014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Uncertainty and Predictability</a:t>
            </a:r>
            <a:endParaRPr lang="en-US" sz="2185" dirty="0"/>
          </a:p>
        </p:txBody>
      </p:sp>
      <p:sp>
        <p:nvSpPr>
          <p:cNvPr id="10" name="Text 8"/>
          <p:cNvSpPr/>
          <p:nvPr/>
        </p:nvSpPr>
        <p:spPr>
          <a:xfrm>
            <a:off x="3903702" y="3591520"/>
            <a:ext cx="837819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Technology's impact on the predictability or uncertainty in organizational environments.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931616" y="4800898"/>
            <a:ext cx="777597" cy="27742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2431673" y="4564856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2593955" y="4606528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4" name="Text 12"/>
          <p:cNvSpPr/>
          <p:nvPr/>
        </p:nvSpPr>
        <p:spPr>
          <a:xfrm>
            <a:off x="3903702" y="4613434"/>
            <a:ext cx="30861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Technology as a System</a:t>
            </a:r>
            <a:endParaRPr lang="en-US" sz="2185" dirty="0"/>
          </a:p>
        </p:txBody>
      </p:sp>
      <p:sp>
        <p:nvSpPr>
          <p:cNvPr id="15" name="Text 13"/>
          <p:cNvSpPr/>
          <p:nvPr/>
        </p:nvSpPr>
        <p:spPr>
          <a:xfrm>
            <a:off x="3903702" y="5093851"/>
            <a:ext cx="837819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Analyzing technology as a whole and considering its components and interactions.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2931616" y="6303228"/>
            <a:ext cx="777597" cy="27742"/>
          </a:xfrm>
          <a:prstGeom prst="rect">
            <a:avLst/>
          </a:prstGeom>
          <a:solidFill>
            <a:srgbClr val="38512F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2431673" y="6067187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2590145" y="6108859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9" name="Text 17"/>
          <p:cNvSpPr/>
          <p:nvPr/>
        </p:nvSpPr>
        <p:spPr>
          <a:xfrm>
            <a:off x="3903702" y="6115764"/>
            <a:ext cx="266700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Stability and Change</a:t>
            </a:r>
            <a:endParaRPr lang="en-US" sz="2185" dirty="0"/>
          </a:p>
        </p:txBody>
      </p:sp>
      <p:sp>
        <p:nvSpPr>
          <p:cNvPr id="20" name="Text 18"/>
          <p:cNvSpPr/>
          <p:nvPr/>
        </p:nvSpPr>
        <p:spPr>
          <a:xfrm>
            <a:off x="3903702" y="6596182"/>
            <a:ext cx="8378190" cy="355402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role of technology in driving change or maintaining stability within organizations.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1529239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Future of Technology and Organizations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3362325"/>
            <a:ext cx="3311128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70559" y="4584263"/>
            <a:ext cx="24155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and Automation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570559" y="5064681"/>
            <a:ext cx="28667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Increased automation may lead to job displacement and ethical concerns.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517" y="3362325"/>
            <a:ext cx="331112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81687" y="4584263"/>
            <a:ext cx="2866787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Remote Work and Digital Divide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881687" y="5411867"/>
            <a:ext cx="2866787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New work models bring the risk of inequalities and isolation.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0645" y="3362325"/>
            <a:ext cx="3311247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584263"/>
            <a:ext cx="23850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Human Touch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192816" y="5064681"/>
            <a:ext cx="2866906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Striking a balance between technology and human values, well-being, and collaboration.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401253"/>
            <a:ext cx="7477601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Social Networking and its Importance in Business</a:t>
            </a:r>
            <a:endParaRPr lang="en-US" sz="4375" dirty="0"/>
          </a:p>
        </p:txBody>
      </p:sp>
      <p:sp>
        <p:nvSpPr>
          <p:cNvPr id="6" name="Text 3"/>
          <p:cNvSpPr/>
          <p:nvPr/>
        </p:nvSpPr>
        <p:spPr>
          <a:xfrm>
            <a:off x="833199" y="4123253"/>
            <a:ext cx="7477601" cy="10662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Welcome to our presentation on social networking in business. In today’s fast-paced world, social networking has become an essential component of any successful business strategy. Let's dive in!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833199" y="545603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299686" y="5439370"/>
            <a:ext cx="2171700" cy="38885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3060"/>
              </a:lnSpc>
              <a:buNone/>
            </a:pPr>
            <a:endParaRPr lang="en-US" sz="218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3307"/>
            <a:ext cx="9258300" cy="69437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Definition of Social Networking</a:t>
            </a:r>
            <a:endParaRPr lang="en-US" sz="4375" dirty="0"/>
          </a:p>
        </p:txBody>
      </p:sp>
      <p:sp>
        <p:nvSpPr>
          <p:cNvPr id="6" name="Shape 3"/>
          <p:cNvSpPr/>
          <p:nvPr/>
        </p:nvSpPr>
        <p:spPr>
          <a:xfrm>
            <a:off x="833199" y="28945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22152" y="2936200"/>
            <a:ext cx="12192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25" dirty="0"/>
          </a:p>
        </p:txBody>
      </p:sp>
      <p:sp>
        <p:nvSpPr>
          <p:cNvPr id="8" name="Text 5"/>
          <p:cNvSpPr/>
          <p:nvPr/>
        </p:nvSpPr>
        <p:spPr>
          <a:xfrm>
            <a:off x="1555313" y="2970848"/>
            <a:ext cx="337566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Connecting People Online</a:t>
            </a:r>
            <a:endParaRPr lang="en-US" sz="2185" dirty="0"/>
          </a:p>
        </p:txBody>
      </p:sp>
      <p:sp>
        <p:nvSpPr>
          <p:cNvPr id="9" name="Text 6"/>
          <p:cNvSpPr/>
          <p:nvPr/>
        </p:nvSpPr>
        <p:spPr>
          <a:xfrm>
            <a:off x="1555313" y="3451265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involves creating and maintaining online profiles, and using them to connect with other people who share similar interests.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89452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759768" y="2936200"/>
            <a:ext cx="17526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25" dirty="0"/>
          </a:p>
        </p:txBody>
      </p:sp>
      <p:sp>
        <p:nvSpPr>
          <p:cNvPr id="12" name="Text 9"/>
          <p:cNvSpPr/>
          <p:nvPr/>
        </p:nvSpPr>
        <p:spPr>
          <a:xfrm>
            <a:off x="6319599" y="2970848"/>
            <a:ext cx="286512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Building Relationships</a:t>
            </a:r>
            <a:endParaRPr lang="en-US" sz="2185" dirty="0"/>
          </a:p>
        </p:txBody>
      </p:sp>
      <p:sp>
        <p:nvSpPr>
          <p:cNvPr id="13" name="Text 10"/>
          <p:cNvSpPr/>
          <p:nvPr/>
        </p:nvSpPr>
        <p:spPr>
          <a:xfrm>
            <a:off x="6319599" y="3451265"/>
            <a:ext cx="3820001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platforms make it easy to find and communicate with new people, build relationships, and stay in touch with current contacts.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268635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F6E9D5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91672" y="5310307"/>
            <a:ext cx="182880" cy="416481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3280"/>
              </a:lnSpc>
              <a:buNone/>
            </a:pPr>
            <a:r>
              <a:rPr lang="en-US" sz="262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25" dirty="0"/>
          </a:p>
        </p:txBody>
      </p:sp>
      <p:sp>
        <p:nvSpPr>
          <p:cNvPr id="16" name="Text 13"/>
          <p:cNvSpPr/>
          <p:nvPr/>
        </p:nvSpPr>
        <p:spPr>
          <a:xfrm>
            <a:off x="1555313" y="5344954"/>
            <a:ext cx="2606040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Sharing Information</a:t>
            </a:r>
            <a:endParaRPr lang="en-US" sz="2185" dirty="0"/>
          </a:p>
        </p:txBody>
      </p:sp>
      <p:sp>
        <p:nvSpPr>
          <p:cNvPr id="17" name="Text 14"/>
          <p:cNvSpPr/>
          <p:nvPr/>
        </p:nvSpPr>
        <p:spPr>
          <a:xfrm>
            <a:off x="1555313" y="5825371"/>
            <a:ext cx="8584287" cy="71080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Through social networking, people can share information about their personal and professional lives, as well as their interests and opinions.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48389" y="628888"/>
            <a:ext cx="9933503" cy="138874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37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Importance of Social Networking in Business</a:t>
            </a:r>
            <a:endParaRPr lang="en-US" sz="4375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89" y="2461974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648676"/>
            <a:ext cx="3088958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Improved Communication and Collaboration</a:t>
            </a:r>
            <a:endParaRPr lang="en-US" sz="2185" dirty="0"/>
          </a:p>
        </p:txBody>
      </p:sp>
      <p:sp>
        <p:nvSpPr>
          <p:cNvPr id="7" name="Text 4"/>
          <p:cNvSpPr/>
          <p:nvPr/>
        </p:nvSpPr>
        <p:spPr>
          <a:xfrm>
            <a:off x="2348389" y="5823466"/>
            <a:ext cx="3088958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enhances communication and collaboration between colleagues, partners, and customers.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602" y="2461974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648676"/>
            <a:ext cx="3088958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Increased Visibility and Brand Awareness</a:t>
            </a:r>
            <a:endParaRPr lang="en-US" sz="2185" dirty="0"/>
          </a:p>
        </p:txBody>
      </p:sp>
      <p:sp>
        <p:nvSpPr>
          <p:cNvPr id="10" name="Text 6"/>
          <p:cNvSpPr/>
          <p:nvPr/>
        </p:nvSpPr>
        <p:spPr>
          <a:xfrm>
            <a:off x="5770602" y="5476280"/>
            <a:ext cx="3088958" cy="1421606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platforms help businesses broaden their audience and reach new customers.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816" y="2461974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648795"/>
            <a:ext cx="3089077" cy="1041559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735"/>
              </a:lnSpc>
              <a:buNone/>
            </a:pPr>
            <a:r>
              <a:rPr lang="en-US" sz="2185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Customer Relationship Management</a:t>
            </a:r>
            <a:endParaRPr lang="en-US" sz="2185" dirty="0"/>
          </a:p>
        </p:txBody>
      </p:sp>
      <p:sp>
        <p:nvSpPr>
          <p:cNvPr id="13" name="Text 8"/>
          <p:cNvSpPr/>
          <p:nvPr/>
        </p:nvSpPr>
        <p:spPr>
          <a:xfrm>
            <a:off x="9192816" y="5823585"/>
            <a:ext cx="3089077" cy="177700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Social networking provides a more direct and personal way for businesses to connect with their customers and provide better customer service.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1556</Words>
  <Application>Microsoft Office PowerPoint</Application>
  <PresentationFormat>Custom</PresentationFormat>
  <Paragraphs>202</Paragraphs>
  <Slides>25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Lora</vt:lpstr>
      <vt:lpstr>Montserrat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Nayan Pathak</cp:lastModifiedBy>
  <cp:revision>25</cp:revision>
  <dcterms:created xsi:type="dcterms:W3CDTF">2023-12-31T05:45:59Z</dcterms:created>
  <dcterms:modified xsi:type="dcterms:W3CDTF">2024-01-01T04:51:22Z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